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4" r:id="rId3"/>
    <p:sldId id="273" r:id="rId4"/>
    <p:sldId id="272" r:id="rId5"/>
    <p:sldId id="275" r:id="rId6"/>
    <p:sldId id="276" r:id="rId7"/>
    <p:sldId id="260" r:id="rId8"/>
    <p:sldId id="279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6EAE5-4213-4EA1-BFA4-A1F84ED74868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9FC6-09C7-4333-BA14-9C8B35F35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9FC6-09C7-4333-BA14-9C8B35F353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620000" cy="1829761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M0214 - </a:t>
            </a:r>
            <a:r>
              <a:rPr lang="en-US" sz="1600" dirty="0" err="1" smtClean="0"/>
              <a:t>Topik-Topik</a:t>
            </a:r>
            <a:r>
              <a:rPr lang="en-US" sz="1600" dirty="0" smtClean="0"/>
              <a:t> </a:t>
            </a:r>
            <a:r>
              <a:rPr lang="en-US" sz="1600" dirty="0" err="1" smtClean="0"/>
              <a:t>Lanjutan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PENTINGNYA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SISTEM INFORMASI YANG TERINTEGRASI PADA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UNIVERSITAS”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14600"/>
            <a:ext cx="6400800" cy="2590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 smtClean="0"/>
              <a:t>06PKM/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 07:</a:t>
            </a:r>
          </a:p>
          <a:p>
            <a:pPr algn="ctr"/>
            <a:endParaRPr lang="en-US" sz="2400" b="1" dirty="0" smtClean="0"/>
          </a:p>
          <a:p>
            <a:pPr algn="l"/>
            <a:r>
              <a:rPr lang="en-US" sz="1900" b="1" dirty="0" err="1" smtClean="0"/>
              <a:t>Eriyanto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Vetanusi</a:t>
            </a:r>
            <a:r>
              <a:rPr lang="en-US" sz="1900" b="1" dirty="0" smtClean="0"/>
              <a:t>			</a:t>
            </a:r>
            <a:r>
              <a:rPr lang="en-US" sz="1900" b="1" dirty="0" smtClean="0"/>
              <a:t>1501142200</a:t>
            </a:r>
            <a:endParaRPr lang="en-US" sz="1900" dirty="0" smtClean="0"/>
          </a:p>
          <a:p>
            <a:pPr algn="l"/>
            <a:r>
              <a:rPr lang="en-US" sz="1900" b="1" dirty="0" smtClean="0"/>
              <a:t>Devi					</a:t>
            </a:r>
            <a:r>
              <a:rPr lang="en-US" sz="1900" b="1" dirty="0" smtClean="0"/>
              <a:t>1501142743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Lindawati</a:t>
            </a:r>
            <a:r>
              <a:rPr lang="en-US" sz="1900" b="1" dirty="0" smtClean="0"/>
              <a:t>				</a:t>
            </a:r>
            <a:r>
              <a:rPr lang="en-US" sz="1900" b="1" dirty="0" smtClean="0"/>
              <a:t>1501147441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Veronika</a:t>
            </a:r>
            <a:r>
              <a:rPr lang="en-US" sz="1900" b="1" dirty="0" smtClean="0"/>
              <a:t>				</a:t>
            </a:r>
            <a:r>
              <a:rPr lang="en-US" sz="1900" b="1" dirty="0" smtClean="0"/>
              <a:t>1501148040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Hermawan</a:t>
            </a:r>
            <a:r>
              <a:rPr lang="en-US" sz="1900" b="1" dirty="0" smtClean="0"/>
              <a:t> Putra </a:t>
            </a:r>
            <a:r>
              <a:rPr lang="en-US" sz="1900" b="1" dirty="0" err="1" smtClean="0"/>
              <a:t>Kurniawan</a:t>
            </a:r>
            <a:r>
              <a:rPr lang="en-US" sz="1900" b="1" dirty="0" smtClean="0"/>
              <a:t>		1501167286</a:t>
            </a:r>
            <a:endParaRPr lang="en-US" sz="1900" dirty="0" smtClean="0"/>
          </a:p>
          <a:p>
            <a:pPr algn="l"/>
            <a:r>
              <a:rPr lang="en-US" sz="1900" b="1" dirty="0" smtClean="0"/>
              <a:t>Deborah </a:t>
            </a:r>
            <a:r>
              <a:rPr lang="en-US" sz="1900" b="1" dirty="0" err="1" smtClean="0"/>
              <a:t>Kristianti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Sitompul</a:t>
            </a:r>
            <a:r>
              <a:rPr lang="en-US" sz="1900" b="1" dirty="0" smtClean="0"/>
              <a:t>		1501194053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Monday, 02 March 2014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smtClean="0"/>
              <a:t>Strategi Integrasi Informasi</a:t>
            </a:r>
            <a:endParaRPr lang="en-US" sz="2200" b="1" i="1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Strategi</a:t>
            </a:r>
            <a:r>
              <a:rPr lang="en-US" sz="2200" dirty="0" smtClean="0"/>
              <a:t> </a:t>
            </a:r>
            <a:r>
              <a:rPr lang="en-US" sz="2200" dirty="0" err="1" smtClean="0"/>
              <a:t>dibagi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, </a:t>
            </a:r>
            <a:r>
              <a:rPr lang="en-US" sz="2200" dirty="0" err="1" smtClean="0"/>
              <a:t>diantaranya</a:t>
            </a:r>
            <a:r>
              <a:rPr lang="en-US" sz="2200" dirty="0" smtClean="0"/>
              <a:t> :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Kompetensi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Distribusi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</a:t>
            </a:r>
            <a:r>
              <a:rPr lang="en-US" sz="2200" dirty="0" err="1" smtClean="0"/>
              <a:t>daya</a:t>
            </a:r>
            <a:r>
              <a:rPr lang="en-US" sz="2200" dirty="0" smtClean="0"/>
              <a:t>.</a:t>
            </a:r>
          </a:p>
          <a:p>
            <a:pPr marL="624078" lvl="0" indent="-514350">
              <a:buClr>
                <a:schemeClr val="bg2">
                  <a:lumMod val="50000"/>
                </a:schemeClr>
              </a:buClr>
              <a:buNone/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err="1" smtClean="0"/>
              <a:t>Strategi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Integrasi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(cont</a:t>
            </a:r>
            <a:r>
              <a:rPr lang="en-US" sz="2200" b="1" dirty="0" smtClean="0"/>
              <a:t>..)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b="1" dirty="0" smtClean="0"/>
              <a:t>	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2 </a:t>
            </a:r>
            <a:r>
              <a:rPr lang="en-US" sz="2200" dirty="0" err="1" smtClean="0"/>
              <a:t>pengertian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 </a:t>
            </a:r>
          </a:p>
          <a:p>
            <a:pPr marL="908050" lvl="0" indent="-45720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Pengendalian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konflik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penyimpangan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 marL="908050" lvl="0" indent="-45720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keseluruhan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menyatukan</a:t>
            </a:r>
            <a:r>
              <a:rPr lang="en-US" sz="2200" dirty="0" smtClean="0"/>
              <a:t> </a:t>
            </a:r>
            <a:r>
              <a:rPr lang="en-US" sz="2200" dirty="0" err="1" smtClean="0"/>
              <a:t>unsur-unsur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err="1" smtClean="0"/>
              <a:t>Strategi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Integrasi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(cont..)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6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</a:t>
            </a:r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Eksploitasi</a:t>
            </a:r>
            <a:r>
              <a:rPr lang="en-US" sz="2200" dirty="0" smtClean="0"/>
              <a:t> </a:t>
            </a:r>
            <a:r>
              <a:rPr lang="en-US" sz="2200" dirty="0" err="1" smtClean="0"/>
              <a:t>kapabilitas</a:t>
            </a:r>
            <a:r>
              <a:rPr lang="en-US" sz="2200" dirty="0" smtClean="0"/>
              <a:t> </a:t>
            </a:r>
            <a:r>
              <a:rPr lang="en-US" sz="2200" dirty="0" err="1" smtClean="0"/>
              <a:t>lokal</a:t>
            </a:r>
            <a:endParaRPr lang="en-US" sz="2200" dirty="0" smtClean="0"/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tak</a:t>
            </a:r>
            <a:r>
              <a:rPr lang="en-US" sz="2200" dirty="0" smtClean="0"/>
              <a:t> </a:t>
            </a:r>
            <a:r>
              <a:rPr lang="en-US" sz="2200" dirty="0" err="1" smtClean="0"/>
              <a:t>tampak</a:t>
            </a:r>
            <a:endParaRPr lang="en-US" sz="2200" dirty="0" smtClean="0"/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Kehendak</a:t>
            </a:r>
            <a:r>
              <a:rPr lang="en-US" sz="2200" dirty="0" smtClean="0"/>
              <a:t> </a:t>
            </a:r>
            <a:r>
              <a:rPr lang="en-US" sz="2200" dirty="0" err="1" smtClean="0"/>
              <a:t>berbagi</a:t>
            </a:r>
            <a:r>
              <a:rPr lang="en-US" sz="2200" dirty="0" smtClean="0"/>
              <a:t> </a:t>
            </a:r>
            <a:r>
              <a:rPr lang="en-US" sz="2200" dirty="0" err="1" smtClean="0"/>
              <a:t>pakai</a:t>
            </a:r>
            <a:endParaRPr lang="en-US" sz="2200" dirty="0" smtClean="0"/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Redesain</a:t>
            </a:r>
            <a:r>
              <a:rPr lang="en-US" sz="2200" dirty="0" smtClean="0"/>
              <a:t> </a:t>
            </a:r>
            <a:r>
              <a:rPr lang="en-US" sz="2200" dirty="0" err="1" smtClean="0"/>
              <a:t>arsitektur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endParaRPr lang="en-US" sz="2200" dirty="0" smtClean="0"/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Optimalisasi</a:t>
            </a:r>
            <a:r>
              <a:rPr lang="en-US" sz="2200" dirty="0" smtClean="0"/>
              <a:t> </a:t>
            </a:r>
            <a:r>
              <a:rPr lang="en-US" sz="2200" dirty="0" err="1" smtClean="0"/>
              <a:t>infrastruktur</a:t>
            </a:r>
            <a:endParaRPr lang="en-US" sz="2200" dirty="0" smtClean="0"/>
          </a:p>
          <a:p>
            <a:pPr marL="1374775" lvl="0" indent="-447675" defTabSz="1309688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Transformasi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81328"/>
            <a:ext cx="7543800" cy="4995672"/>
          </a:xfrm>
        </p:spPr>
        <p:txBody>
          <a:bodyPr>
            <a:norm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i="1" smtClean="0"/>
              <a:t>Enterprise Resource Planning (ERP)</a:t>
            </a:r>
            <a:endParaRPr lang="en-US" sz="2200" b="1" i="1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 lvl="0" algn="ctr">
              <a:buClr>
                <a:schemeClr val="bg2">
                  <a:lumMod val="50000"/>
                </a:schemeClr>
              </a:buCl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Gambar</a:t>
            </a:r>
            <a:r>
              <a:rPr lang="en-US" sz="1400" dirty="0" smtClean="0"/>
              <a:t> 2. </a:t>
            </a:r>
            <a:r>
              <a:rPr lang="x-none" sz="1400" i="1" smtClean="0"/>
              <a:t>Enterprise Resource Planning (ERP)</a:t>
            </a:r>
            <a:endParaRPr lang="en-US" sz="1400" i="1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09800"/>
            <a:ext cx="5329238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7924800" cy="4800600"/>
          </a:xfrm>
        </p:spPr>
        <p:txBody>
          <a:bodyPr>
            <a:no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smtClean="0"/>
              <a:t>Pengaruh </a:t>
            </a:r>
            <a:r>
              <a:rPr lang="x-none" sz="2200" b="1" i="1" smtClean="0"/>
              <a:t>IT</a:t>
            </a:r>
            <a:r>
              <a:rPr lang="x-none" sz="2200" b="1" smtClean="0"/>
              <a:t> Terhadap Perkembangan Sistem Pendidikan</a:t>
            </a:r>
            <a:endParaRPr lang="en-US" sz="2200" b="1" i="1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positif</a:t>
            </a:r>
            <a:r>
              <a:rPr lang="en-US" sz="2200" dirty="0" smtClean="0"/>
              <a:t> :</a:t>
            </a:r>
            <a:endParaRPr lang="en-US" sz="2200" dirty="0" smtClean="0"/>
          </a:p>
          <a:p>
            <a:pPr marL="1373188" lvl="2" indent="-457200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Membantu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cepat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efektif</a:t>
            </a:r>
            <a:r>
              <a:rPr lang="en-US" sz="2200" dirty="0" smtClean="0"/>
              <a:t>.</a:t>
            </a:r>
          </a:p>
          <a:p>
            <a:pPr marL="1373188" lvl="2" indent="-457200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Berfungsinya</a:t>
            </a:r>
            <a:r>
              <a:rPr lang="en-US" sz="2200" dirty="0" smtClean="0"/>
              <a:t> </a:t>
            </a:r>
            <a:r>
              <a:rPr lang="en-US" sz="2200" i="1" dirty="0" smtClean="0"/>
              <a:t>virtual </a:t>
            </a:r>
            <a:r>
              <a:rPr lang="en-US" sz="2200" i="1" dirty="0" smtClean="0"/>
              <a:t>class.</a:t>
            </a:r>
            <a:endParaRPr lang="en-US" sz="2200" dirty="0" smtClean="0"/>
          </a:p>
          <a:p>
            <a:pPr marL="1373188" lvl="2" indent="-457200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Memudahkan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administrasi</a:t>
            </a:r>
            <a:r>
              <a:rPr lang="en-US" sz="2200" dirty="0" smtClean="0"/>
              <a:t>,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absensi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negatif</a:t>
            </a:r>
            <a:r>
              <a:rPr lang="en-US" sz="2200" dirty="0" smtClean="0"/>
              <a:t> 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marL="1376363" lvl="2" indent="-461963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situs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mendidik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merusak</a:t>
            </a:r>
            <a:r>
              <a:rPr lang="en-US" sz="2200" dirty="0" smtClean="0"/>
              <a:t> moral </a:t>
            </a:r>
            <a:r>
              <a:rPr lang="en-US" sz="2200" dirty="0" err="1" smtClean="0"/>
              <a:t>pengguna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1376363" lvl="2" indent="-461963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malas</a:t>
            </a:r>
            <a:endParaRPr lang="en-US" sz="2200" dirty="0" smtClean="0"/>
          </a:p>
          <a:p>
            <a:pPr marL="1376363" lvl="2" indent="-461963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Tindak</a:t>
            </a:r>
            <a:r>
              <a:rPr lang="en-US" sz="2200" dirty="0" smtClean="0"/>
              <a:t> </a:t>
            </a:r>
            <a:r>
              <a:rPr lang="en-US" sz="2200" dirty="0" err="1" smtClean="0"/>
              <a:t>kriminal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i="1" dirty="0" smtClean="0"/>
              <a:t>cybercrime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0"/>
            <a:ext cx="7543800" cy="4788091"/>
          </a:xfrm>
        </p:spPr>
        <p:txBody>
          <a:bodyPr>
            <a:norm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smtClean="0"/>
              <a:t>Integrasi </a:t>
            </a:r>
            <a:r>
              <a:rPr lang="x-none" sz="2200" b="1" smtClean="0"/>
              <a:t>Sistem Informasi </a:t>
            </a:r>
            <a:r>
              <a:rPr lang="x-none" sz="2200" b="1" smtClean="0"/>
              <a:t>di </a:t>
            </a:r>
            <a:r>
              <a:rPr lang="x-none" sz="2200" b="1" smtClean="0"/>
              <a:t>Universitas</a:t>
            </a:r>
            <a:endParaRPr lang="en-US" sz="2200" b="1" dirty="0" smtClean="0"/>
          </a:p>
          <a:p>
            <a:pPr lvl="0"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3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dibahas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</a:t>
            </a:r>
          </a:p>
          <a:p>
            <a:pPr marL="1374775" indent="-460375" defTabSz="13779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2200" smtClean="0"/>
              <a:t>Layanan Mahasiswa</a:t>
            </a:r>
            <a:endParaRPr lang="en-US" sz="2200" dirty="0" smtClean="0"/>
          </a:p>
          <a:p>
            <a:pPr marL="1374775" lvl="0" indent="-460375" defTabSz="13779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smtClean="0"/>
              <a:t>Layanan </a:t>
            </a:r>
            <a:r>
              <a:rPr lang="en-US" sz="2200" dirty="0" err="1" smtClean="0"/>
              <a:t>Akademis</a:t>
            </a:r>
            <a:endParaRPr lang="en-US" sz="2200" dirty="0" smtClean="0"/>
          </a:p>
          <a:p>
            <a:pPr marL="1374775" lvl="0" indent="-460375" defTabSz="13779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smtClean="0"/>
              <a:t>Layanan </a:t>
            </a:r>
            <a:r>
              <a:rPr lang="en-US" sz="2200" dirty="0" err="1" smtClean="0"/>
              <a:t>Keuangan</a:t>
            </a:r>
            <a:endParaRPr lang="en-US" sz="2200" dirty="0" smtClean="0"/>
          </a:p>
          <a:p>
            <a:pPr marL="624078" lvl="0" indent="-514350">
              <a:buClr>
                <a:schemeClr val="bg2">
                  <a:lumMod val="50000"/>
                </a:schemeClr>
              </a:buClr>
              <a:buNone/>
            </a:pPr>
            <a:endParaRPr lang="en-US" sz="2200" b="1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smtClean="0"/>
              <a:t>Layanan </a:t>
            </a:r>
            <a:r>
              <a:rPr lang="en-US" sz="2200" b="1" dirty="0" err="1" smtClean="0"/>
              <a:t>Mahasiswa</a:t>
            </a:r>
            <a:endParaRPr lang="en-US" sz="2200" b="1" dirty="0" smtClean="0"/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:</a:t>
            </a:r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smtClean="0"/>
              <a:t>Layanan </a:t>
            </a:r>
            <a:r>
              <a:rPr lang="en-US" sz="2200" dirty="0" err="1" smtClean="0"/>
              <a:t>informasi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Bantuan</a:t>
            </a:r>
            <a:r>
              <a:rPr lang="en-US" sz="2200" dirty="0" smtClean="0"/>
              <a:t> </a:t>
            </a:r>
            <a:r>
              <a:rPr lang="en-US" sz="2200" dirty="0" err="1" smtClean="0"/>
              <a:t>belajar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B</a:t>
            </a:r>
            <a:r>
              <a:rPr lang="en-US" sz="2200" dirty="0" err="1" smtClean="0"/>
              <a:t>imbingan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A</a:t>
            </a:r>
            <a:r>
              <a:rPr lang="en-US" sz="2200" dirty="0" err="1" smtClean="0"/>
              <a:t>dministrasi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Keluhan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P</a:t>
            </a:r>
            <a:r>
              <a:rPr lang="en-US" sz="2200" dirty="0" err="1" smtClean="0"/>
              <a:t>erpustakaan</a:t>
            </a:r>
            <a:r>
              <a:rPr lang="en-US" sz="2200" dirty="0" smtClean="0"/>
              <a:t>.</a:t>
            </a:r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Kriteria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:</a:t>
            </a:r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Berbasis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Sistem</a:t>
            </a:r>
            <a:r>
              <a:rPr lang="en-US" sz="2200" dirty="0" smtClean="0"/>
              <a:t> basis data yang </a:t>
            </a:r>
            <a:r>
              <a:rPr lang="en-US" sz="2200" dirty="0" err="1" smtClean="0"/>
              <a:t>terintegrasi</a:t>
            </a:r>
            <a:endParaRPr lang="en-US" sz="2200" dirty="0" smtClean="0"/>
          </a:p>
          <a:p>
            <a:pPr marL="1374775" indent="-460375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endParaRPr lang="en-US" sz="2200" dirty="0" smtClean="0"/>
          </a:p>
          <a:p>
            <a:pPr marL="624078" indent="-514350">
              <a:buClr>
                <a:schemeClr val="bg2">
                  <a:lumMod val="50000"/>
                </a:schemeClr>
              </a:buClr>
              <a:buFont typeface="+mj-lt"/>
              <a:buAutoNum type="alphaLcParenR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0292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smtClean="0"/>
              <a:t>Layanan </a:t>
            </a:r>
            <a:r>
              <a:rPr lang="en-US" sz="2200" b="1" dirty="0" err="1" smtClean="0"/>
              <a:t>Akademis</a:t>
            </a:r>
            <a:endParaRPr lang="en-US" sz="2200" b="1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penerapan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Kemudahan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.</a:t>
            </a:r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Kemudahan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akademis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Penyimpanan</a:t>
            </a:r>
            <a:r>
              <a:rPr lang="en-US" sz="2200" dirty="0" smtClean="0"/>
              <a:t> </a:t>
            </a:r>
            <a:r>
              <a:rPr lang="en-US" sz="2200" dirty="0" smtClean="0"/>
              <a:t>data </a:t>
            </a:r>
            <a:r>
              <a:rPr lang="en-US" sz="2200" dirty="0" smtClean="0"/>
              <a:t>yang </a:t>
            </a:r>
            <a:r>
              <a:rPr lang="en-US" sz="2200" dirty="0" err="1" smtClean="0"/>
              <a:t>terstruktur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smtClean="0"/>
              <a:t>Update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universitas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validasi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status </a:t>
            </a:r>
            <a:r>
              <a:rPr lang="en-US" sz="2200" dirty="0" err="1" smtClean="0"/>
              <a:t>mahasiswa</a:t>
            </a:r>
            <a:endParaRPr lang="en-US" sz="22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Kemudahan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belajar</a:t>
            </a:r>
            <a:r>
              <a:rPr lang="en-US" sz="2200" dirty="0" smtClean="0"/>
              <a:t> </a:t>
            </a:r>
            <a:r>
              <a:rPr lang="en-US" sz="2200" dirty="0" err="1" smtClean="0"/>
              <a:t>mengajar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mengefisiensikan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akademis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manual.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smtClean="0"/>
              <a:t>Layanan </a:t>
            </a:r>
            <a:r>
              <a:rPr lang="en-US" sz="2200" b="1" dirty="0" err="1" smtClean="0"/>
              <a:t>Keuangan</a:t>
            </a:r>
            <a:endParaRPr lang="en-US" sz="2200" b="1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smtClean="0"/>
              <a:t>lain :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Kemudahan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i="1" dirty="0" smtClean="0"/>
              <a:t>tracking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belum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sudah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pembayaran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Mencegah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terjadinya</a:t>
            </a:r>
            <a:r>
              <a:rPr lang="en-US" sz="2200" dirty="0" smtClean="0"/>
              <a:t> </a:t>
            </a:r>
            <a:r>
              <a:rPr lang="en-US" sz="2200" i="1" dirty="0" smtClean="0"/>
              <a:t>fraud.</a:t>
            </a:r>
            <a:endParaRPr lang="en-US" sz="2200" dirty="0" smtClean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i="1" dirty="0" smtClean="0"/>
              <a:t>payroll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akurat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i="1" dirty="0" smtClean="0"/>
              <a:t>HR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akurat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 </a:t>
            </a:r>
            <a:r>
              <a:rPr lang="en-US" sz="2200" i="1" dirty="0" smtClean="0"/>
              <a:t>supplies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ATK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cepat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Monday, 02 March 2014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Simpulan</a:t>
            </a:r>
            <a:r>
              <a:rPr lang="en-US" dirty="0" smtClean="0"/>
              <a:t> &amp; Saran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5029200"/>
          </a:xfrm>
        </p:spPr>
        <p:txBody>
          <a:bodyPr>
            <a:no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000" b="1" smtClean="0"/>
              <a:t>Simpulan</a:t>
            </a:r>
            <a:r>
              <a:rPr lang="en-US" sz="2000" b="1" dirty="0" smtClean="0"/>
              <a:t> :</a:t>
            </a:r>
            <a:endParaRPr lang="en-US" sz="2000" b="1" i="1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terintegrasi</a:t>
            </a: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akurat</a:t>
            </a:r>
            <a:r>
              <a:rPr lang="en-US" sz="2000" dirty="0" smtClean="0"/>
              <a:t>,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000" dirty="0" smtClean="0"/>
              <a:t> 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membatasi</a:t>
            </a:r>
            <a:r>
              <a:rPr lang="en-US" sz="2200" dirty="0" smtClean="0"/>
              <a:t> </a:t>
            </a:r>
            <a:r>
              <a:rPr lang="en-US" sz="2200" dirty="0" err="1" smtClean="0"/>
              <a:t>sejauh</a:t>
            </a:r>
            <a:r>
              <a:rPr lang="en-US" sz="2200" dirty="0" smtClean="0"/>
              <a:t> </a:t>
            </a:r>
            <a:r>
              <a:rPr lang="en-US" sz="2200" dirty="0" err="1" smtClean="0"/>
              <a:t>mana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dibahas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dibahas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 </a:t>
            </a:r>
            <a:r>
              <a:rPr lang="en-US" sz="2200" dirty="0" smtClean="0"/>
              <a:t>:</a:t>
            </a:r>
          </a:p>
          <a:p>
            <a:pPr marL="137795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2200" smtClean="0"/>
              <a:t>Layanan Mahasiswa</a:t>
            </a:r>
            <a:endParaRPr lang="en-US" sz="2200" dirty="0" smtClean="0"/>
          </a:p>
          <a:p>
            <a:pPr marL="137795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2200" smtClean="0"/>
              <a:t>Layanan Akademis</a:t>
            </a:r>
            <a:r>
              <a:rPr lang="en-US" sz="2200" dirty="0" smtClean="0"/>
              <a:t>	</a:t>
            </a:r>
          </a:p>
          <a:p>
            <a:pPr marL="137795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2200" smtClean="0"/>
              <a:t>Layanan Keuangan</a:t>
            </a:r>
            <a:endParaRPr lang="en-US" sz="2200" dirty="0" smtClean="0"/>
          </a:p>
          <a:p>
            <a:pPr marL="733425" indent="-255588"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</a:p>
          <a:p>
            <a:pPr marL="733425" indent="-255588"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Simpulan</a:t>
            </a:r>
            <a:r>
              <a:rPr lang="en-US" dirty="0" smtClean="0"/>
              <a:t> &amp; </a:t>
            </a:r>
            <a:r>
              <a:rPr lang="en-US" dirty="0" smtClean="0"/>
              <a:t>Saran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smtClean="0"/>
              <a:t>Saran</a:t>
            </a:r>
            <a:r>
              <a:rPr lang="en-US" sz="2200" b="1" dirty="0" smtClean="0"/>
              <a:t> :</a:t>
            </a:r>
            <a:endParaRPr lang="en-US" sz="2200" b="1" i="1" dirty="0" smtClean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belum</a:t>
            </a:r>
            <a:r>
              <a:rPr lang="en-US" sz="2200" dirty="0" smtClean="0"/>
              <a:t> </a:t>
            </a:r>
            <a:r>
              <a:rPr lang="en-US" sz="2200" dirty="0" err="1" smtClean="0"/>
              <a:t>menerapkan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informasinya</a:t>
            </a:r>
            <a:r>
              <a:rPr lang="en-US" sz="2200" dirty="0" smtClean="0"/>
              <a:t> </a:t>
            </a:r>
            <a:r>
              <a:rPr lang="en-US" sz="2200" dirty="0" err="1" smtClean="0"/>
              <a:t>mulai</a:t>
            </a:r>
            <a:r>
              <a:rPr lang="en-US" sz="2200" dirty="0" smtClean="0"/>
              <a:t> </a:t>
            </a:r>
            <a:r>
              <a:rPr lang="en-US" sz="2200" dirty="0" err="1" smtClean="0"/>
              <a:t>mempertimbangkan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menerapkan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informasinya</a:t>
            </a:r>
            <a:endParaRPr lang="en-US" sz="2200" dirty="0" smtClean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diterapkan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 yang paling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terlebih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dahulu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&amp; </a:t>
            </a:r>
            <a:r>
              <a:rPr lang="en-US" dirty="0" err="1" smtClean="0"/>
              <a:t>Manfaat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chemeClr val="bg2">
                  <a:lumMod val="50000"/>
                </a:schemeClr>
              </a:buClr>
              <a:buNone/>
            </a:pPr>
            <a:r>
              <a:rPr lang="en-US" b="1" dirty="0" err="1" smtClean="0"/>
              <a:t>Tujuan</a:t>
            </a:r>
            <a:r>
              <a:rPr lang="en-US" b="1" dirty="0" smtClean="0"/>
              <a:t> :</a:t>
            </a:r>
          </a:p>
          <a:p>
            <a:pPr marL="91440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Mengetahui dengan lebih jelas pentingnya penerapan integrasi pada sistem informasi </a:t>
            </a:r>
            <a:r>
              <a:rPr lang="x-none" smtClean="0"/>
              <a:t>di </a:t>
            </a:r>
            <a:r>
              <a:rPr lang="x-none" smtClean="0"/>
              <a:t>universitas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Mengetahui keuntungan-keuntungan apa saja yang akan </a:t>
            </a:r>
            <a:r>
              <a:rPr lang="x-none" smtClean="0"/>
              <a:t>didapatkan </a:t>
            </a:r>
            <a:r>
              <a:rPr lang="x-none" smtClean="0"/>
              <a:t>universitas apabila menerapkan integrasi pada sistem informasi di universitas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Mengetahui kerugian-kerugian apa saja yang akan didapatkan universitas apabila tidak menerapkan integrasi pada sistem informasi </a:t>
            </a:r>
            <a:r>
              <a:rPr lang="x-none" smtClean="0"/>
              <a:t>di </a:t>
            </a:r>
            <a:r>
              <a:rPr lang="x-none" smtClean="0"/>
              <a:t>universitas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Membandingkan hasil yang didapatkan antara sistem informasi universitas diintegrasikan dengan sistem informasi universitas yang </a:t>
            </a:r>
            <a:r>
              <a:rPr lang="x-none" smtClean="0"/>
              <a:t>tidak </a:t>
            </a:r>
            <a:r>
              <a:rPr lang="x-none" smtClean="0"/>
              <a:t>diintegrasikan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Memperoleh masukan atau gambaran mengenai penerapan integrasi pada sistem informasi yang ada </a:t>
            </a:r>
            <a:r>
              <a:rPr lang="x-none" smtClean="0"/>
              <a:t>di </a:t>
            </a:r>
            <a:r>
              <a:rPr lang="x-none" smtClean="0"/>
              <a:t>universitas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&amp; </a:t>
            </a:r>
            <a:r>
              <a:rPr lang="en-US" dirty="0" err="1" smtClean="0"/>
              <a:t>Manfaat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b="1" dirty="0" err="1" smtClean="0"/>
              <a:t>Manfaat</a:t>
            </a:r>
            <a:r>
              <a:rPr lang="en-US" b="1" dirty="0" smtClean="0"/>
              <a:t> :</a:t>
            </a:r>
            <a:endParaRPr lang="en-US" b="1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Dapat mengetahui pentingnya integrasi pada sistem informasi di universitas </a:t>
            </a:r>
            <a:r>
              <a:rPr lang="x-none" smtClean="0"/>
              <a:t>lebih </a:t>
            </a:r>
            <a:r>
              <a:rPr lang="x-none" smtClean="0"/>
              <a:t>jelas</a:t>
            </a:r>
            <a:r>
              <a:rPr lang="en-US" dirty="0" smtClean="0"/>
              <a:t>.</a:t>
            </a:r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Dapat mengetahui apa saja keuntungan-keuntungan yang akan didapatkan oleh universitas dalam menerapkan integrasi pada sistem informasi di universitas</a:t>
            </a:r>
            <a:endParaRPr lang="en-US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Dapat mengetahui apa saja kerugian-kerugian yang akan didapatkan oleh universitas jika tidak menerapakan integrasi pada sistem informasi di universitas</a:t>
            </a:r>
            <a:endParaRPr lang="en-US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Dapat melihat hasil perbandingan antara sistem informasi universitas yang diintegrasikan dengan sistem informasi universitas yang tidak diintegrasikan</a:t>
            </a:r>
            <a:endParaRPr lang="en-US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Dapat membantu memberikan gambaran atau sebagai masukan untuk melakukan penerapan integrasi pada sistem infomasi di universitas dalam membantu kegiatan proses bisnis yang terjadi di dalam universitas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b="1" dirty="0" smtClean="0"/>
              <a:t>	</a:t>
            </a:r>
            <a:r>
              <a:rPr lang="en-US" dirty="0" smtClean="0"/>
              <a:t>S</a:t>
            </a:r>
            <a:r>
              <a:rPr lang="x-none" smtClean="0"/>
              <a:t>istem adalah kumpulan dari beberapa komponen yang terpisah namun memiliki hubungan dan integritas untuk mencapai suatu tujuan yang </a:t>
            </a:r>
            <a:r>
              <a:rPr lang="x-none" smtClean="0"/>
              <a:t>sama</a:t>
            </a:r>
            <a:r>
              <a:rPr lang="x-none" smtClean="0"/>
              <a:t>.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endParaRPr lang="en-US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b="1" dirty="0" smtClean="0"/>
              <a:t>	</a:t>
            </a:r>
            <a:r>
              <a:rPr lang="en-US" dirty="0" smtClean="0"/>
              <a:t>I</a:t>
            </a:r>
            <a:r>
              <a:rPr lang="x-none" smtClean="0"/>
              <a:t>nformasi merupakan data atau fakta yang diolah menjadi sesuatu yang memiliki arti dan nilai bagi penerimanya</a:t>
            </a:r>
            <a:r>
              <a:rPr lang="x-none" smtClean="0"/>
              <a:t>. 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endParaRPr lang="en-US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b="1" dirty="0" smtClean="0"/>
              <a:t>	</a:t>
            </a:r>
            <a:r>
              <a:rPr lang="en-US" dirty="0" smtClean="0"/>
              <a:t>S</a:t>
            </a:r>
            <a:r>
              <a:rPr lang="x-none" smtClean="0"/>
              <a:t>istem informasi adalah sekumpulan komponen yang saling terkait, yang mengumpulkan, memproses, menyimpan, dan menyediakan informasi dalam sebuah organisasi untuk membantu dalam penyelesaian tugas bisnis dan pengambilan </a:t>
            </a:r>
            <a:r>
              <a:rPr lang="x-none" smtClean="0"/>
              <a:t>keputusan</a:t>
            </a:r>
            <a:r>
              <a:rPr lang="x-none" smtClean="0"/>
              <a:t>.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Integrasi</a:t>
            </a:r>
            <a:endParaRPr lang="en-US" sz="1800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I</a:t>
            </a:r>
            <a:r>
              <a:rPr lang="x-none" sz="1800" smtClean="0"/>
              <a:t>ntegrasi </a:t>
            </a:r>
            <a:r>
              <a:rPr lang="x-none" sz="1800" smtClean="0"/>
              <a:t>adalah penyatuan hingga menjadi kesatuan yang utuh atau bulat.</a:t>
            </a:r>
            <a:endParaRPr lang="en-US" sz="1800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endParaRPr lang="en-US" sz="1800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Integrasi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endParaRPr lang="en-US" sz="1800" b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/>
              <a:t>	</a:t>
            </a:r>
            <a:r>
              <a:rPr lang="x-none" sz="1800" smtClean="0"/>
              <a:t>Integrasi informasi adalah pendekatan teknologi yang menggabungkan unsur-unsur inti dari sistem manajemen data, sistem manajemen konten, gudang data, dan aplikasi perusahaan lainnya menjadi </a:t>
            </a:r>
            <a:r>
              <a:rPr lang="x-none" sz="1800" smtClean="0"/>
              <a:t>platform </a:t>
            </a:r>
            <a:r>
              <a:rPr lang="x-none" sz="1800" smtClean="0"/>
              <a:t>umu</a:t>
            </a:r>
            <a:r>
              <a:rPr lang="en-US" sz="1800" dirty="0" smtClean="0"/>
              <a:t>m.</a:t>
            </a:r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endParaRPr lang="en-US" sz="1800" dirty="0" smtClean="0"/>
          </a:p>
          <a:p>
            <a:pPr marL="463550" lvl="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1800" b="1" smtClean="0"/>
              <a:t>Pengertian Akademis</a:t>
            </a:r>
            <a:endParaRPr lang="en-US" sz="1800" b="1" i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A</a:t>
            </a:r>
            <a:r>
              <a:rPr lang="x-none" sz="1800" smtClean="0"/>
              <a:t>kademis </a:t>
            </a:r>
            <a:r>
              <a:rPr lang="x-none" sz="1800" smtClean="0"/>
              <a:t>adalah mengenai akademi atau lembaga  pendidikan tinggi. Selain itu, akademis bersifat teori tanpa arti praktis yang </a:t>
            </a:r>
            <a:r>
              <a:rPr lang="x-none" sz="1800" smtClean="0"/>
              <a:t>berlangsung</a:t>
            </a:r>
            <a:r>
              <a:rPr lang="x-none" sz="1800" smtClean="0"/>
              <a:t>.</a:t>
            </a:r>
            <a:endParaRPr lang="en-US" sz="1800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endParaRPr lang="en-US" sz="1800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z="1800" b="1" smtClean="0"/>
              <a:t>Pengertian Mahasiswa</a:t>
            </a:r>
            <a:endParaRPr lang="en-US" sz="1800" b="1" i="1" dirty="0" smtClean="0"/>
          </a:p>
          <a:p>
            <a:pPr marL="463550" indent="-463550"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/>
              <a:t>	M</a:t>
            </a:r>
            <a:r>
              <a:rPr lang="x-none" sz="1800" smtClean="0"/>
              <a:t>ahasiswa </a:t>
            </a:r>
            <a:r>
              <a:rPr lang="x-none" sz="1800" smtClean="0"/>
              <a:t>adalah orang yang belajar di perguruan tinggi.</a:t>
            </a:r>
            <a:endParaRPr lang="en-US" sz="1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0"/>
            <a:ext cx="8001000" cy="56388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500" b="1" dirty="0" err="1" smtClean="0"/>
              <a:t>Sistem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Informasi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Terintegrasi</a:t>
            </a:r>
            <a:endParaRPr lang="en-US" sz="3500" b="1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endParaRPr lang="en-US" sz="3100" dirty="0" smtClean="0"/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endParaRPr lang="en-US" sz="3100" dirty="0" smtClean="0"/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r>
              <a:rPr lang="en-US" sz="2600" dirty="0" smtClean="0"/>
              <a:t>	</a:t>
            </a:r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r>
              <a:rPr lang="en-US" sz="2600" dirty="0" err="1" smtClean="0"/>
              <a:t>Gambar</a:t>
            </a:r>
            <a:r>
              <a:rPr lang="en-US" sz="2600" dirty="0" smtClean="0"/>
              <a:t>  1. </a:t>
            </a:r>
            <a:r>
              <a:rPr lang="en-US" sz="2600" dirty="0" err="1" smtClean="0"/>
              <a:t>Integrasi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endParaRPr lang="en-US" sz="26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5" name="Picture 4" descr="untitled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6422683" cy="3367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Terintegrasi</a:t>
            </a:r>
            <a:r>
              <a:rPr lang="en-US" sz="2200" b="1" dirty="0" smtClean="0"/>
              <a:t> (cont</a:t>
            </a:r>
            <a:r>
              <a:rPr lang="en-US" sz="2200" b="1" dirty="0" smtClean="0"/>
              <a:t>..)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penerapan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terintegrasi</a:t>
            </a:r>
            <a:r>
              <a:rPr lang="en-US" sz="2200" dirty="0" smtClean="0"/>
              <a:t>, </a:t>
            </a:r>
            <a:r>
              <a:rPr lang="en-US" sz="2200" dirty="0" smtClean="0"/>
              <a:t>terdapat2 </a:t>
            </a:r>
            <a:r>
              <a:rPr lang="en-US" sz="2200" dirty="0" err="1" smtClean="0"/>
              <a:t>pendekatan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diterapkan</a:t>
            </a:r>
            <a:r>
              <a:rPr lang="en-US" sz="2200" dirty="0" smtClean="0"/>
              <a:t> :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Pendekatan</a:t>
            </a:r>
            <a:r>
              <a:rPr lang="en-US" sz="2200" dirty="0" smtClean="0"/>
              <a:t> </a:t>
            </a:r>
            <a:r>
              <a:rPr lang="en-US" sz="2200" dirty="0" smtClean="0"/>
              <a:t>Total &amp; </a:t>
            </a:r>
            <a:r>
              <a:rPr lang="en-US" sz="2200" dirty="0" err="1" smtClean="0"/>
              <a:t>Homogen</a:t>
            </a:r>
            <a:endParaRPr lang="en-US" sz="2200" dirty="0" smtClean="0"/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Pendekatan</a:t>
            </a:r>
            <a:r>
              <a:rPr lang="en-US" sz="2200" dirty="0" smtClean="0"/>
              <a:t> </a:t>
            </a:r>
            <a:r>
              <a:rPr lang="en-US" sz="2200" dirty="0" err="1" smtClean="0"/>
              <a:t>Bertahap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Terintegrasi</a:t>
            </a:r>
            <a:r>
              <a:rPr lang="en-US" sz="2200" b="1" dirty="0" smtClean="0"/>
              <a:t> (cont..)</a:t>
            </a: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Hal-</a:t>
            </a:r>
            <a:r>
              <a:rPr lang="en-US" sz="2200" dirty="0" err="1" smtClean="0"/>
              <a:t>hal</a:t>
            </a:r>
            <a:r>
              <a:rPr lang="en-US" sz="2200" dirty="0" smtClean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penerapan</a:t>
            </a:r>
            <a:r>
              <a:rPr lang="en-US" sz="2200" dirty="0" smtClean="0"/>
              <a:t>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terintegrasi</a:t>
            </a:r>
            <a:r>
              <a:rPr lang="en-US" sz="2200" dirty="0" smtClean="0"/>
              <a:t> :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didasari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sasaran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jelas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Berfokus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,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Memperhatikan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alur-alur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Identifikasi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i="1" dirty="0" smtClean="0"/>
              <a:t>stakeholder </a:t>
            </a:r>
            <a:r>
              <a:rPr lang="en-US" sz="2200" dirty="0" smtClean="0"/>
              <a:t>yang </a:t>
            </a:r>
            <a:r>
              <a:rPr lang="en-US" sz="2200" dirty="0" err="1" smtClean="0"/>
              <a:t>terlibat</a:t>
            </a:r>
            <a:r>
              <a:rPr lang="en-US" sz="2200" dirty="0" smtClean="0"/>
              <a:t> : </a:t>
            </a:r>
            <a:r>
              <a:rPr lang="en-US" sz="2200" dirty="0" err="1" smtClean="0"/>
              <a:t>peran</a:t>
            </a:r>
            <a:r>
              <a:rPr lang="en-US" sz="2200" dirty="0" smtClean="0"/>
              <a:t>, </a:t>
            </a:r>
            <a:r>
              <a:rPr lang="en-US" sz="2200" dirty="0" err="1" smtClean="0"/>
              <a:t>tugas</a:t>
            </a:r>
            <a:r>
              <a:rPr lang="en-US" sz="2200" dirty="0" smtClean="0"/>
              <a:t>, </a:t>
            </a:r>
            <a:r>
              <a:rPr lang="en-US" sz="2200" dirty="0" err="1" smtClean="0"/>
              <a:t>kewenangan</a:t>
            </a:r>
            <a:r>
              <a:rPr lang="en-US" sz="2200" dirty="0" smtClean="0"/>
              <a:t>, </a:t>
            </a:r>
            <a:r>
              <a:rPr lang="en-US" sz="2200" dirty="0" err="1" smtClean="0"/>
              <a:t>tanggung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jawab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.</a:t>
            </a:r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200" dirty="0" err="1" smtClean="0"/>
              <a:t>Kesamaan</a:t>
            </a:r>
            <a:r>
              <a:rPr lang="en-US" sz="2200" dirty="0" smtClean="0"/>
              <a:t> </a:t>
            </a:r>
            <a:r>
              <a:rPr lang="en-US" sz="2200" dirty="0" err="1" smtClean="0"/>
              <a:t>pandangan</a:t>
            </a:r>
            <a:r>
              <a:rPr lang="en-US" sz="2200" dirty="0" smtClean="0"/>
              <a:t>/</a:t>
            </a:r>
            <a:r>
              <a:rPr lang="en-US" sz="2200" dirty="0" err="1" smtClean="0"/>
              <a:t>persepsi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dibangun</a:t>
            </a:r>
            <a:r>
              <a:rPr lang="en-US" sz="2200" dirty="0" smtClean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</TotalTime>
  <Words>699</Words>
  <Application>Microsoft Office PowerPoint</Application>
  <PresentationFormat>On-screen Show (4:3)</PresentationFormat>
  <Paragraphs>199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M0214 - Topik-Topik Lanjutan Sistem Informasi   “PENTINGNYA SISTEM INFORMASI YANG TERINTEGRASI PADA UNIVERSITAS” </vt:lpstr>
      <vt:lpstr>Ruang Lingkup</vt:lpstr>
      <vt:lpstr>Tujuan &amp; Manfaat</vt:lpstr>
      <vt:lpstr>Tujuan &amp; Manfaat (cont..)</vt:lpstr>
      <vt:lpstr>Landasan Teori</vt:lpstr>
      <vt:lpstr>Landasan Teori (cont..)</vt:lpstr>
      <vt:lpstr>Pembahasan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Simpulan &amp; Saran</vt:lpstr>
      <vt:lpstr>Simpulan &amp; Saran (cont..)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2014-03-02T12:39:52Z</dcterms:created>
  <dcterms:modified xsi:type="dcterms:W3CDTF">2014-03-02T15:15:38Z</dcterms:modified>
</cp:coreProperties>
</file>